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30"/>
  </p:notesMasterIdLst>
  <p:handoutMasterIdLst>
    <p:handoutMasterId r:id="rId31"/>
  </p:handoutMasterIdLst>
  <p:sldIdLst>
    <p:sldId id="270" r:id="rId3"/>
    <p:sldId id="276" r:id="rId4"/>
    <p:sldId id="496" r:id="rId5"/>
    <p:sldId id="603" r:id="rId6"/>
    <p:sldId id="604" r:id="rId7"/>
    <p:sldId id="609" r:id="rId8"/>
    <p:sldId id="610" r:id="rId9"/>
    <p:sldId id="611" r:id="rId10"/>
    <p:sldId id="622" r:id="rId11"/>
    <p:sldId id="612" r:id="rId12"/>
    <p:sldId id="613" r:id="rId13"/>
    <p:sldId id="614" r:id="rId14"/>
    <p:sldId id="624" r:id="rId15"/>
    <p:sldId id="625" r:id="rId16"/>
    <p:sldId id="615" r:id="rId17"/>
    <p:sldId id="626" r:id="rId18"/>
    <p:sldId id="634" r:id="rId19"/>
    <p:sldId id="627" r:id="rId20"/>
    <p:sldId id="628" r:id="rId21"/>
    <p:sldId id="630" r:id="rId22"/>
    <p:sldId id="629" r:id="rId23"/>
    <p:sldId id="631" r:id="rId24"/>
    <p:sldId id="608" r:id="rId25"/>
    <p:sldId id="623" r:id="rId26"/>
    <p:sldId id="502" r:id="rId27"/>
    <p:sldId id="511" r:id="rId28"/>
    <p:sldId id="377" r:id="rId29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200" b="0" i="0" u="none" kern="1200" baseline="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66"/>
    <a:srgbClr val="3399FF"/>
    <a:srgbClr val="0033CC"/>
    <a:srgbClr val="000099"/>
    <a:srgbClr val="808080"/>
    <a:srgbClr val="5F5F5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4254"/>
  </p:normalViewPr>
  <p:slideViewPr>
    <p:cSldViewPr showGuides="1">
      <p:cViewPr varScale="1">
        <p:scale>
          <a:sx n="70" d="100"/>
          <a:sy n="70" d="100"/>
        </p:scale>
        <p:origin x="456" y="6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AE0F75-A339-4707-AFFD-6FA61832C1A0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12 February 2021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 eaLnBrk="0" hangingPunct="0">
              <a:defRPr sz="1300">
                <a:latin typeface="Times New Roman" panose="0202060305040502030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26A8D25-EC8B-4A25-97F3-AE4DA9C3D928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08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913C59A-0E18-48F9-9A53-5D89D709BF99}" type="datetime3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12 February 2021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+mn-cs"/>
            </a:endParaRPr>
          </a:p>
        </p:txBody>
      </p:sp>
      <p:sp>
        <p:nvSpPr>
          <p:cNvPr id="5124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anose="02020603050405020304" charset="0"/>
                <a:cs typeface="+mn-cs"/>
              </a:defRPr>
            </a:lvl1pPr>
          </a:lstStyle>
          <a:p>
            <a:pPr marL="0" marR="0" lvl="0" indent="0" algn="l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+mn-cs"/>
              </a:rPr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 eaLnBrk="0" hangingPunct="0">
              <a:defRPr sz="1300">
                <a:latin typeface="Times New Roman" panose="0202060305040502030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F60B103-E473-4954-9B37-3EE4C8950D0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37174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>
              <a:spcBef>
                <a:spcPct val="0"/>
              </a:spcBef>
            </a:pPr>
            <a:r>
              <a:rPr sz="1300" dirty="0"/>
              <a:t>The University of Adelaide, School of Computer Science</a:t>
            </a:r>
          </a:p>
        </p:txBody>
      </p:sp>
      <p:sp>
        <p:nvSpPr>
          <p:cNvPr id="8195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>
              <a:spcBef>
                <a:spcPct val="0"/>
              </a:spcBef>
            </a:pPr>
            <a:fld id="{BB962C8B-B14F-4D97-AF65-F5344CB8AC3E}" type="datetime3">
              <a:rPr lang="en-US" altLang="zh-CN" sz="1300" dirty="0">
                <a:ea typeface="SimSun" panose="02010600030101010101" pitchFamily="2" charset="-122"/>
              </a:rPr>
              <a:t>12 February 2021</a:t>
            </a:fld>
            <a:endParaRPr lang="en-US" altLang="zh-CN" sz="1300" dirty="0">
              <a:ea typeface="SimSun" panose="02010600030101010101" pitchFamily="2" charset="-122"/>
            </a:endParaRPr>
          </a:p>
        </p:txBody>
      </p:sp>
      <p:sp>
        <p:nvSpPr>
          <p:cNvPr id="819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lstStyle/>
          <a:p>
            <a:pPr lvl="0" defTabSz="967105">
              <a:spcBef>
                <a:spcPct val="0"/>
              </a:spcBef>
            </a:pPr>
            <a:r>
              <a:rPr sz="1300" dirty="0"/>
              <a:t>Chapter 2 — Instructions: Language of the Computer</a:t>
            </a:r>
          </a:p>
        </p:txBody>
      </p:sp>
      <p:sp>
        <p:nvSpPr>
          <p:cNvPr id="8197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lstStyle/>
          <a:p>
            <a:pPr lvl="0" algn="r" defTabSz="967105">
              <a:spcBef>
                <a:spcPct val="0"/>
              </a:spcBef>
            </a:pPr>
            <a:fld id="{9A0DB2DC-4C9A-4742-B13C-FB6460FD3503}" type="slidenum">
              <a:rPr lang="en-US" altLang="zh-CN" sz="1300" dirty="0">
                <a:ea typeface="SimSun" panose="02010600030101010101" pitchFamily="2" charset="-122"/>
              </a:rPr>
              <a:t>1</a:t>
            </a:fld>
            <a:endParaRPr lang="en-US" altLang="zh-CN" sz="1300" dirty="0">
              <a:ea typeface="SimSun" panose="02010600030101010101" pitchFamily="2" charset="-122"/>
            </a:endParaRPr>
          </a:p>
        </p:txBody>
      </p:sp>
      <p:sp>
        <p:nvSpPr>
          <p:cNvPr id="819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9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 eaLnBrk="1" hangingPunct="1"/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418424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defTabSz="967105">
              <a:spcBef>
                <a:spcPct val="0"/>
              </a:spcBef>
            </a:pPr>
            <a:r>
              <a:rPr sz="1300" dirty="0"/>
              <a:t>The University of Adelaide, School of Computer Science</a:t>
            </a:r>
          </a:p>
        </p:txBody>
      </p:sp>
      <p:sp>
        <p:nvSpPr>
          <p:cNvPr id="10243" name="Rectangle 3"/>
          <p:cNvSpPr txBox="1">
            <a:spLocks noGrp="1"/>
          </p:cNvSpPr>
          <p:nvPr>
            <p:ph type="dt" sz="half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/>
          <a:lstStyle/>
          <a:p>
            <a:pPr lvl="0" algn="r" defTabSz="967105">
              <a:spcBef>
                <a:spcPct val="0"/>
              </a:spcBef>
            </a:pPr>
            <a:fld id="{BB962C8B-B14F-4D97-AF65-F5344CB8AC3E}" type="datetime3">
              <a:rPr lang="en-US" altLang="zh-CN" sz="1300" dirty="0">
                <a:ea typeface="SimSun" panose="02010600030101010101" pitchFamily="2" charset="-122"/>
              </a:rPr>
              <a:t>12 February 2021</a:t>
            </a:fld>
            <a:endParaRPr lang="en-US" altLang="zh-CN" sz="1300" dirty="0">
              <a:ea typeface="SimSun" panose="02010600030101010101" pitchFamily="2" charset="-122"/>
            </a:endParaRPr>
          </a:p>
        </p:txBody>
      </p:sp>
      <p:sp>
        <p:nvSpPr>
          <p:cNvPr id="10244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lstStyle/>
          <a:p>
            <a:pPr lvl="0" defTabSz="967105">
              <a:spcBef>
                <a:spcPct val="0"/>
              </a:spcBef>
            </a:pPr>
            <a:r>
              <a:rPr sz="1300" dirty="0"/>
              <a:t>Chapter 2 — Instructions: Language of the Computer</a:t>
            </a:r>
          </a:p>
        </p:txBody>
      </p:sp>
      <p:sp>
        <p:nvSpPr>
          <p:cNvPr id="10245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lstStyle/>
          <a:p>
            <a:pPr lvl="0" algn="r" defTabSz="967105">
              <a:spcBef>
                <a:spcPct val="0"/>
              </a:spcBef>
            </a:pPr>
            <a:fld id="{9A0DB2DC-4C9A-4742-B13C-FB6460FD3503}" type="slidenum">
              <a:rPr lang="en-US" altLang="zh-CN" sz="1300" dirty="0">
                <a:ea typeface="SimSun" panose="02010600030101010101" pitchFamily="2" charset="-122"/>
              </a:rPr>
              <a:t>2</a:t>
            </a:fld>
            <a:endParaRPr lang="en-US" altLang="zh-CN" sz="1300" dirty="0">
              <a:ea typeface="SimSun" panose="02010600030101010101" pitchFamily="2" charset="-122"/>
            </a:endParaRPr>
          </a:p>
        </p:txBody>
      </p:sp>
      <p:sp>
        <p:nvSpPr>
          <p:cNvPr id="1024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7" name="Rectangle 3"/>
          <p:cNvSpPr>
            <a:spLocks noGrp="1"/>
          </p:cNvSpPr>
          <p:nvPr>
            <p:ph type="body"/>
          </p:nvPr>
        </p:nvSpPr>
        <p:spPr/>
        <p:txBody>
          <a:bodyPr wrap="square" lIns="96661" tIns="48331" rIns="96661" bIns="48331" anchor="t" anchorCtr="0"/>
          <a:lstStyle/>
          <a:p>
            <a:pPr lvl="0" eaLnBrk="1" hangingPunct="1"/>
            <a:endParaRPr lang="en-AU" altLang="x-none" dirty="0"/>
          </a:p>
        </p:txBody>
      </p:sp>
    </p:spTree>
    <p:extLst>
      <p:ext uri="{BB962C8B-B14F-4D97-AF65-F5344CB8AC3E}">
        <p14:creationId xmlns:p14="http://schemas.microsoft.com/office/powerpoint/2010/main" val="77441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 txBox="1">
            <a:spLocks noGrp="1"/>
          </p:cNvSpPr>
          <p:nvPr>
            <p:ph type="sldNum" sz="quarter"/>
          </p:nvPr>
        </p:nvSpPr>
        <p:spPr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6661" tIns="48331" rIns="96661" bIns="48331" anchor="b" anchorCtr="0"/>
          <a:lstStyle/>
          <a:p>
            <a:pPr lvl="0" algn="r" defTabSz="449580" eaLnBrk="1">
              <a:lnSpc>
                <a:spcPct val="93000"/>
              </a:lnSpc>
              <a:spcBef>
                <a:spcPct val="0"/>
              </a:spcBef>
              <a:tabLst>
                <a:tab pos="449580" algn="l"/>
                <a:tab pos="898525" algn="l"/>
                <a:tab pos="1348105" algn="l"/>
                <a:tab pos="1797050" algn="l"/>
                <a:tab pos="2246630" algn="l"/>
                <a:tab pos="2695575" algn="l"/>
                <a:tab pos="3145155" algn="l"/>
              </a:tabLst>
            </a:pPr>
            <a:fld id="{9A0DB2DC-4C9A-4742-B13C-FB6460FD3503}" type="slidenum">
              <a:rPr lang="en-IN" altLang="x-none" sz="1400" dirty="0">
                <a:solidFill>
                  <a:srgbClr val="000000"/>
                </a:solidFill>
                <a:cs typeface="Arial" panose="020B0604020202020204" pitchFamily="34" charset="0"/>
              </a:rPr>
              <a:t>3</a:t>
            </a:fld>
            <a:endParaRPr lang="en-IN" altLang="x-none" sz="1400" dirty="0">
              <a:solidFill>
                <a:srgbClr val="000000"/>
              </a:solidFill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Slide Image Placeholder 1126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>
              <a:alpha val="100000"/>
            </a:srgbClr>
          </a:solidFill>
        </p:spPr>
      </p:sp>
      <p:sp>
        <p:nvSpPr>
          <p:cNvPr id="12292" name="Text Placeholder 11265"/>
          <p:cNvSpPr>
            <a:spLocks noGrp="1"/>
          </p:cNvSpPr>
          <p:nvPr>
            <p:ph type="body"/>
          </p:nvPr>
        </p:nvSpPr>
        <p:spPr>
          <a:xfrm>
            <a:off x="755650" y="5078413"/>
            <a:ext cx="6048375" cy="4811712"/>
          </a:xfrm>
        </p:spPr>
        <p:txBody>
          <a:bodyPr wrap="none" lIns="96661" tIns="48331" rIns="96661" bIns="48331" anchor="ctr" anchorCtr="0"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703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1" smtClean="0"/>
              <a:t>Click to edit Master subtitle style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57E405-656D-4852-9C5B-023033227C20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1" smtClean="0"/>
              <a:t>Click to edit Master subtitle style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2341563" y="1916113"/>
            <a:ext cx="6623050" cy="46038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 Box 42"/>
          <p:cNvSpPr txBox="1">
            <a:spLocks noChangeArrowheads="1"/>
          </p:cNvSpPr>
          <p:nvPr/>
        </p:nvSpPr>
        <p:spPr bwMode="auto">
          <a:xfrm>
            <a:off x="8388350" y="6497638"/>
            <a:ext cx="576263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E809DD-A7E5-49AC-B2BE-732C82374E06}" type="slidenum">
              <a:rPr kumimoji="0" lang="en-A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GB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 smtClean="0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vmlDrawing" Target="../drawings/vmlDrawing2.v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r:id="rId16" imgW="9538335" imgH="663575" progId="">
                  <p:embed/>
                </p:oleObj>
              </mc:Choice>
              <mc:Fallback>
                <p:oleObj r:id="rId16" imgW="9538335" imgH="663575" progId="">
                  <p:embed/>
                  <p:pic>
                    <p:nvPicPr>
                      <p:cNvPr id="0" name="Picture 307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276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0" y="6229350"/>
          <a:ext cx="91440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r:id="rId16" imgW="9538335" imgH="663575" progId="">
                  <p:embed/>
                </p:oleObj>
              </mc:Choice>
              <mc:Fallback>
                <p:oleObj r:id="rId16" imgW="9538335" imgH="663575" progId="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0" y="6229350"/>
                        <a:ext cx="9144000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6059488"/>
            <a:ext cx="4932363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RANI/Assoc Prof /CSE/SSNCE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/>
          <p:cNvSpPr/>
          <p:nvPr/>
        </p:nvSpPr>
        <p:spPr>
          <a:xfrm>
            <a:off x="2628900" y="1268413"/>
            <a:ext cx="4990469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GB" dirty="0" smtClean="0">
                <a:solidFill>
                  <a:srgbClr val="000099"/>
                </a:solidFill>
                <a:latin typeface="Arial" panose="020B0604020202020204" pitchFamily="34" charset="0"/>
              </a:rPr>
              <a:t>Neurons, Neural Networks</a:t>
            </a:r>
            <a:endParaRPr lang="en-US" altLang="en-GB" dirty="0">
              <a:solidFill>
                <a:srgbClr val="000099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123" name="Rectangle 12"/>
          <p:cNvSpPr/>
          <p:nvPr/>
        </p:nvSpPr>
        <p:spPr>
          <a:xfrm>
            <a:off x="2843213" y="1988820"/>
            <a:ext cx="5832475" cy="11372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AU" altLang="x-none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S.V.Jansi Rani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Tx/>
              <a:buNone/>
              <a:defRPr/>
            </a:pPr>
            <a:r>
              <a:rPr kumimoji="0" lang="en-AU" altLang="x-none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Associate Professor  / CSE</a:t>
            </a:r>
            <a:endParaRPr kumimoji="0" lang="en-GB" altLang="x-none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GB" altLang="x-none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Text Box 13"/>
          <p:cNvSpPr txBox="1"/>
          <p:nvPr/>
        </p:nvSpPr>
        <p:spPr>
          <a:xfrm>
            <a:off x="1979713" y="116632"/>
            <a:ext cx="4032448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GB">
                <a:solidFill>
                  <a:srgbClr val="000099"/>
                </a:solidFill>
                <a:latin typeface="Arial" panose="020B0604020202020204" pitchFamily="34" charset="0"/>
              </a:rPr>
              <a:t>Supervised Learning</a:t>
            </a:r>
            <a:endParaRPr lang="en-US" altLang="en-GB" dirty="0">
              <a:solidFill>
                <a:srgbClr val="000099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73" name="Rectangle 40"/>
          <p:cNvSpPr txBox="1"/>
          <p:nvPr/>
        </p:nvSpPr>
        <p:spPr>
          <a:xfrm>
            <a:off x="1044575" y="6454775"/>
            <a:ext cx="7272338" cy="3587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AU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Text Box 13"/>
          <p:cNvSpPr txBox="1"/>
          <p:nvPr/>
        </p:nvSpPr>
        <p:spPr>
          <a:xfrm>
            <a:off x="467544" y="6273800"/>
            <a:ext cx="7508875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dirty="0">
                <a:solidFill>
                  <a:schemeClr val="bg1"/>
                </a:solidFill>
                <a:latin typeface="Times New Roman" panose="02020603050405020304" charset="0"/>
              </a:rPr>
              <a:t>UCS 1603 Introduction to Machine Learning</a:t>
            </a:r>
            <a:endParaRPr dirty="0">
              <a:solidFill>
                <a:schemeClr val="bg1"/>
              </a:solidFill>
              <a:latin typeface="Times New Roman" panose="0202060305040502030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6632"/>
            <a:ext cx="8229600" cy="5832648"/>
          </a:xfrm>
        </p:spPr>
        <p:txBody>
          <a:bodyPr/>
          <a:lstStyle/>
          <a:p>
            <a:r>
              <a:rPr lang="en-US" dirty="0"/>
              <a:t>Each of these other neuronal firings flowed </a:t>
            </a:r>
            <a:r>
              <a:rPr lang="en-US" dirty="0" smtClean="0"/>
              <a:t>along a </a:t>
            </a:r>
            <a:r>
              <a:rPr lang="en-US" dirty="0"/>
              <a:t>synapse to arrive at our neuron, and those synapses have strengths, called </a:t>
            </a:r>
            <a:r>
              <a:rPr lang="en-US" dirty="0" smtClean="0"/>
              <a:t>weights.</a:t>
            </a:r>
          </a:p>
          <a:p>
            <a:r>
              <a:rPr lang="en-US" dirty="0" smtClean="0"/>
              <a:t>The strength </a:t>
            </a:r>
            <a:r>
              <a:rPr lang="en-US" dirty="0"/>
              <a:t>of the synapse affects the strength of the signal, so we multiply the input by </a:t>
            </a:r>
            <a:r>
              <a:rPr lang="en-US" dirty="0" smtClean="0"/>
              <a:t>the weight </a:t>
            </a:r>
            <a:r>
              <a:rPr lang="en-US" dirty="0"/>
              <a:t>of the </a:t>
            </a:r>
            <a:r>
              <a:rPr lang="en-US" dirty="0" smtClean="0"/>
              <a:t>synapse </a:t>
            </a:r>
            <a:r>
              <a:rPr lang="en-US" dirty="0"/>
              <a:t>(so we get </a:t>
            </a:r>
            <a:r>
              <a:rPr lang="en-US" i="1" dirty="0"/>
              <a:t>x</a:t>
            </a:r>
            <a:r>
              <a:rPr lang="en-US" dirty="0"/>
              <a:t>1 × </a:t>
            </a:r>
            <a:r>
              <a:rPr lang="en-US" i="1" dirty="0"/>
              <a:t>w</a:t>
            </a:r>
            <a:r>
              <a:rPr lang="en-US" dirty="0"/>
              <a:t>1 and </a:t>
            </a:r>
            <a:r>
              <a:rPr lang="en-US" i="1" dirty="0"/>
              <a:t>x</a:t>
            </a:r>
            <a:r>
              <a:rPr lang="en-US" dirty="0"/>
              <a:t>2 × </a:t>
            </a:r>
            <a:r>
              <a:rPr lang="en-US" i="1" dirty="0"/>
              <a:t>w</a:t>
            </a:r>
            <a:r>
              <a:rPr lang="en-US" dirty="0"/>
              <a:t>2, etc</a:t>
            </a:r>
            <a:r>
              <a:rPr lang="en-US" dirty="0" smtClean="0"/>
              <a:t>.)</a:t>
            </a:r>
          </a:p>
          <a:p>
            <a:r>
              <a:rPr lang="en-IN" dirty="0" smtClean="0"/>
              <a:t>Strength of the neuron is,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err="1" smtClean="0"/>
              <a:t>Eg</a:t>
            </a:r>
            <a:r>
              <a:rPr lang="en-IN" dirty="0" smtClean="0"/>
              <a:t>:</a:t>
            </a:r>
            <a:r>
              <a:rPr lang="en-US" i="1" dirty="0"/>
              <a:t> w</a:t>
            </a:r>
            <a:r>
              <a:rPr lang="en-US" dirty="0"/>
              <a:t>1 = 1</a:t>
            </a:r>
            <a:r>
              <a:rPr lang="en-US" i="1" dirty="0"/>
              <a:t>,w</a:t>
            </a:r>
            <a:r>
              <a:rPr lang="en-US" dirty="0"/>
              <a:t>2 = −0</a:t>
            </a:r>
            <a:r>
              <a:rPr lang="en-US" i="1" dirty="0"/>
              <a:t>.</a:t>
            </a:r>
            <a:r>
              <a:rPr lang="en-US" dirty="0"/>
              <a:t>5</a:t>
            </a:r>
            <a:r>
              <a:rPr lang="en-US" i="1" dirty="0"/>
              <a:t>,w</a:t>
            </a:r>
            <a:r>
              <a:rPr lang="en-US" dirty="0"/>
              <a:t>3 = −1, then the inputs to our model neuron are </a:t>
            </a:r>
            <a:r>
              <a:rPr lang="en-US" i="1" dirty="0"/>
              <a:t>h </a:t>
            </a:r>
            <a:r>
              <a:rPr lang="en-US" dirty="0"/>
              <a:t>= 1 × 1 + 0 </a:t>
            </a:r>
            <a:r>
              <a:rPr lang="en-US" dirty="0" smtClean="0"/>
              <a:t>× −</a:t>
            </a:r>
            <a:r>
              <a:rPr lang="en-US" dirty="0"/>
              <a:t>0</a:t>
            </a:r>
            <a:r>
              <a:rPr lang="en-US" i="1" dirty="0"/>
              <a:t>.</a:t>
            </a:r>
            <a:r>
              <a:rPr lang="en-US" dirty="0"/>
              <a:t>5 + 0</a:t>
            </a:r>
            <a:r>
              <a:rPr lang="en-US" i="1" dirty="0"/>
              <a:t>.</a:t>
            </a:r>
            <a:r>
              <a:rPr lang="en-US" dirty="0"/>
              <a:t>5 × −1 = 1 + 0 + −0</a:t>
            </a:r>
            <a:r>
              <a:rPr lang="en-US" i="1" dirty="0"/>
              <a:t>.</a:t>
            </a:r>
            <a:r>
              <a:rPr lang="en-US" dirty="0"/>
              <a:t>5 = 0</a:t>
            </a:r>
            <a:r>
              <a:rPr lang="en-US" i="1" dirty="0"/>
              <a:t>.</a:t>
            </a:r>
            <a:r>
              <a:rPr lang="en-US" dirty="0"/>
              <a:t>5</a:t>
            </a:r>
            <a:r>
              <a:rPr lang="en-US" dirty="0" smtClean="0"/>
              <a:t>.</a:t>
            </a:r>
          </a:p>
          <a:p>
            <a:r>
              <a:rPr lang="en-IN" dirty="0" smtClean="0"/>
              <a:t>If </a:t>
            </a:r>
            <a:r>
              <a:rPr lang="en-IN" dirty="0" err="1" smtClean="0"/>
              <a:t>Th</a:t>
            </a:r>
            <a:r>
              <a:rPr lang="en-IN" dirty="0" smtClean="0"/>
              <a:t> =0, then fire, output = 1, if </a:t>
            </a:r>
            <a:r>
              <a:rPr lang="en-IN" dirty="0" err="1" smtClean="0"/>
              <a:t>Th</a:t>
            </a:r>
            <a:r>
              <a:rPr lang="en-IN" dirty="0" smtClean="0"/>
              <a:t>= 0.7 -&gt; it will not fire, output =0.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92896"/>
            <a:ext cx="1914525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</a:t>
            </a:r>
            <a:r>
              <a:rPr lang="en-US" dirty="0"/>
              <a:t>about whether or </a:t>
            </a:r>
            <a:r>
              <a:rPr lang="en-US" dirty="0" smtClean="0"/>
              <a:t>not to </a:t>
            </a:r>
            <a:r>
              <a:rPr lang="en-US" dirty="0"/>
              <a:t>fire (which is known as an activation function), as</a:t>
            </a:r>
            <a:r>
              <a:rPr lang="en-US" dirty="0" smtClean="0"/>
              <a:t>: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Change AF or weights for better outputs</a:t>
            </a:r>
            <a:endParaRPr lang="en-IN" dirty="0"/>
          </a:p>
          <a:p>
            <a:endParaRPr lang="en-IN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00808"/>
            <a:ext cx="411480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IN" dirty="0" smtClean="0"/>
              <a:t>Linear summation (non linear)</a:t>
            </a:r>
          </a:p>
          <a:p>
            <a:r>
              <a:rPr lang="en-US" altLang="en-IN" dirty="0" smtClean="0"/>
              <a:t>Synchronous with clock (asynch)</a:t>
            </a:r>
            <a:endParaRPr lang="en-IN" dirty="0" smtClean="0"/>
          </a:p>
          <a:p>
            <a:r>
              <a:rPr lang="en-US" altLang="en-IN" dirty="0" smtClean="0"/>
              <a:t>Single output (</a:t>
            </a:r>
            <a:r>
              <a:rPr lang="en-IN" dirty="0" smtClean="0"/>
              <a:t>spike train of output response</a:t>
            </a:r>
            <a:r>
              <a:rPr lang="en-US" altLang="en-IN" dirty="0" smtClean="0"/>
              <a:t>)</a:t>
            </a:r>
          </a:p>
          <a:p>
            <a:r>
              <a:rPr lang="en-IN" dirty="0" smtClean="0"/>
              <a:t>Neuron  has to produce graded output in continuous way</a:t>
            </a:r>
          </a:p>
          <a:p>
            <a:r>
              <a:rPr lang="en-IN" dirty="0" smtClean="0"/>
              <a:t>Changing weights </a:t>
            </a:r>
            <a:r>
              <a:rPr lang="en-US" altLang="en-IN" dirty="0" smtClean="0"/>
              <a:t>between</a:t>
            </a:r>
            <a:r>
              <a:rPr lang="en-IN" dirty="0" smtClean="0"/>
              <a:t> 0 </a:t>
            </a:r>
            <a:r>
              <a:rPr lang="en-US" altLang="en-IN" dirty="0" smtClean="0"/>
              <a:t>and</a:t>
            </a:r>
            <a:r>
              <a:rPr lang="en-IN" dirty="0" smtClean="0"/>
              <a:t> 1 (excitatory or inhibitory connections) </a:t>
            </a:r>
          </a:p>
          <a:p>
            <a:r>
              <a:rPr lang="en-IN" dirty="0" smtClean="0"/>
              <a:t>Feedback loop is not available (exceptions)</a:t>
            </a:r>
            <a:r>
              <a:rPr lang="en-US" altLang="en-IN" dirty="0" smtClean="0"/>
              <a:t>(available)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Image result for a biological neuron comparing with neural networks imag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18" y="990600"/>
            <a:ext cx="4822963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Image result for a biological neuron comparing with neural networks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8229600" cy="559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Neural Networks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US" altLang="en-IN" dirty="0" smtClean="0"/>
              <a:t>S</a:t>
            </a:r>
            <a:r>
              <a:rPr lang="en-IN" dirty="0" smtClean="0"/>
              <a:t>ets of neurons together into</a:t>
            </a:r>
            <a:r>
              <a:rPr lang="en-US" altLang="en-IN" dirty="0" smtClean="0"/>
              <a:t> </a:t>
            </a:r>
            <a:r>
              <a:rPr lang="en-IN" dirty="0" smtClean="0"/>
              <a:t>neural networks </a:t>
            </a:r>
          </a:p>
          <a:p>
            <a:r>
              <a:rPr lang="en-IN" dirty="0" smtClean="0"/>
              <a:t>Network of neuron instead of single one – to make it learn</a:t>
            </a:r>
          </a:p>
          <a:p>
            <a:r>
              <a:rPr lang="en-IN" dirty="0" smtClean="0"/>
              <a:t>The only things</a:t>
            </a:r>
            <a:r>
              <a:rPr lang="en-US" altLang="en-IN" dirty="0" smtClean="0"/>
              <a:t> </a:t>
            </a:r>
            <a:r>
              <a:rPr lang="en-IN" dirty="0" smtClean="0"/>
              <a:t>that make up the neuron are the inputs, the weights, and the threshold </a:t>
            </a:r>
          </a:p>
          <a:p>
            <a:r>
              <a:rPr lang="en-US" altLang="en-IN" dirty="0" smtClean="0"/>
              <a:t>C</a:t>
            </a:r>
            <a:r>
              <a:rPr lang="en-IN" dirty="0" smtClean="0"/>
              <a:t>hange the weights and the threshold</a:t>
            </a:r>
          </a:p>
          <a:p>
            <a:r>
              <a:rPr lang="en-US" altLang="en-IN" dirty="0" smtClean="0"/>
              <a:t>L</a:t>
            </a:r>
            <a:r>
              <a:rPr lang="en-IN" dirty="0" smtClean="0"/>
              <a:t>earning happens between the neurons</a:t>
            </a:r>
          </a:p>
          <a:p>
            <a:pPr marL="457200" lvl="1" indent="0" algn="just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How should we change the weights and thresholds of the neurons so that the network gets</a:t>
            </a:r>
            <a:r>
              <a:rPr lang="en-US" altLang="en-IN" sz="2400" dirty="0" smtClean="0">
                <a:solidFill>
                  <a:srgbClr val="FF0000"/>
                </a:solidFill>
              </a:rPr>
              <a:t> </a:t>
            </a:r>
            <a:r>
              <a:rPr lang="en-IN" sz="2400" dirty="0" smtClean="0">
                <a:solidFill>
                  <a:srgbClr val="FF0000"/>
                </a:solidFill>
              </a:rPr>
              <a:t>the right answer more often?</a:t>
            </a:r>
            <a:endParaRPr lang="en-I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IN" dirty="0" smtClean="0"/>
              <a:t>			</a:t>
            </a:r>
            <a:r>
              <a:rPr lang="en-US" altLang="en-IN" sz="28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Perceptron</a:t>
            </a:r>
            <a:r>
              <a:rPr lang="en-US" altLang="en-IN" dirty="0" smtClean="0"/>
              <a:t> 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075240" cy="2222376"/>
          </a:xfrm>
        </p:spPr>
        <p:txBody>
          <a:bodyPr/>
          <a:lstStyle/>
          <a:p>
            <a:r>
              <a:rPr lang="en-US" dirty="0"/>
              <a:t>The Perceptron is nothing more than a collection of McCulloch and Pitts neurons </a:t>
            </a:r>
            <a:r>
              <a:rPr lang="en-US" dirty="0" smtClean="0"/>
              <a:t>together with </a:t>
            </a:r>
            <a:r>
              <a:rPr lang="en-US" dirty="0"/>
              <a:t>a set of inputs and some weights to fasten the inputs to the neurons</a:t>
            </a:r>
            <a:r>
              <a:rPr lang="en-US" dirty="0" smtClean="0"/>
              <a:t>.</a:t>
            </a:r>
          </a:p>
          <a:p>
            <a:r>
              <a:rPr lang="en-US" dirty="0"/>
              <a:t>N</a:t>
            </a:r>
            <a:r>
              <a:rPr lang="en-US" dirty="0" smtClean="0"/>
              <a:t>eurons - </a:t>
            </a:r>
            <a:r>
              <a:rPr lang="en-US" dirty="0"/>
              <a:t>completely independent of each other</a:t>
            </a:r>
            <a:r>
              <a:rPr lang="en-US" dirty="0" smtClean="0"/>
              <a:t>: Multiply its own weights </a:t>
            </a:r>
            <a:r>
              <a:rPr lang="en-US" dirty="0"/>
              <a:t>and the input, adding them together, </a:t>
            </a:r>
            <a:r>
              <a:rPr lang="en-US" dirty="0" smtClean="0"/>
              <a:t>and comparing </a:t>
            </a:r>
            <a:r>
              <a:rPr lang="en-US" dirty="0"/>
              <a:t>the result to its own </a:t>
            </a:r>
            <a:r>
              <a:rPr lang="en-US" dirty="0" smtClean="0"/>
              <a:t>threshold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45" y="4153035"/>
            <a:ext cx="4546848" cy="269442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34380" y="3289178"/>
            <a:ext cx="4109628" cy="280411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kern="0" dirty="0" smtClean="0"/>
              <a:t>There can be m inputs and n neurons </a:t>
            </a:r>
            <a:r>
              <a:rPr lang="en-US" dirty="0" smtClean="0"/>
              <a:t>weights </a:t>
            </a:r>
            <a:r>
              <a:rPr lang="en-US" dirty="0"/>
              <a:t>were labelled as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, with </a:t>
            </a:r>
            <a:r>
              <a:rPr lang="en-US" dirty="0"/>
              <a:t>the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index running over the number of inputs</a:t>
            </a:r>
            <a:r>
              <a:rPr lang="en-US" dirty="0" smtClean="0"/>
              <a:t>.</a:t>
            </a:r>
          </a:p>
          <a:p>
            <a:r>
              <a:rPr lang="en-US" i="1" dirty="0" err="1" smtClean="0"/>
              <a:t>w</a:t>
            </a:r>
            <a:r>
              <a:rPr lang="en-US" i="1" baseline="-25000" dirty="0" err="1" smtClean="0"/>
              <a:t>ij</a:t>
            </a:r>
            <a:r>
              <a:rPr lang="en-US" i="1" baseline="-25000" dirty="0" smtClean="0"/>
              <a:t> ,</a:t>
            </a:r>
            <a:r>
              <a:rPr lang="en-US" dirty="0" smtClean="0"/>
              <a:t>where </a:t>
            </a:r>
            <a:r>
              <a:rPr lang="en-US" dirty="0"/>
              <a:t>the </a:t>
            </a:r>
            <a:r>
              <a:rPr lang="en-US" i="1" dirty="0"/>
              <a:t>j </a:t>
            </a:r>
            <a:r>
              <a:rPr lang="en-US" dirty="0"/>
              <a:t>index runs over </a:t>
            </a:r>
            <a:r>
              <a:rPr lang="en-US" dirty="0" smtClean="0"/>
              <a:t>the number </a:t>
            </a:r>
            <a:r>
              <a:rPr lang="en-US" dirty="0"/>
              <a:t>of neurons.</a:t>
            </a:r>
            <a:endParaRPr lang="en-US" kern="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9205"/>
            <a:ext cx="8229600" cy="6208107"/>
          </a:xfrm>
        </p:spPr>
        <p:txBody>
          <a:bodyPr/>
          <a:lstStyle/>
          <a:p>
            <a:r>
              <a:rPr lang="en-US" dirty="0" smtClean="0"/>
              <a:t>Set the </a:t>
            </a:r>
            <a:r>
              <a:rPr lang="en-US" dirty="0"/>
              <a:t>values of </a:t>
            </a:r>
            <a:r>
              <a:rPr lang="en-US" dirty="0" smtClean="0"/>
              <a:t>the input </a:t>
            </a:r>
            <a:r>
              <a:rPr lang="en-US" dirty="0"/>
              <a:t>nodes to match the elements of an input </a:t>
            </a:r>
            <a:r>
              <a:rPr lang="en-US" dirty="0" smtClean="0"/>
              <a:t>vector</a:t>
            </a:r>
          </a:p>
          <a:p>
            <a:r>
              <a:rPr lang="en-IN" dirty="0" err="1" smtClean="0"/>
              <a:t>Eg</a:t>
            </a:r>
            <a:r>
              <a:rPr lang="en-IN" dirty="0" smtClean="0"/>
              <a:t>: </a:t>
            </a:r>
            <a:r>
              <a:rPr lang="en-US" dirty="0"/>
              <a:t>output pattern could be (0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, </a:t>
            </a:r>
            <a:r>
              <a:rPr lang="en-US" dirty="0"/>
              <a:t>0</a:t>
            </a:r>
            <a:r>
              <a:rPr lang="en-US" i="1" dirty="0"/>
              <a:t>, </a:t>
            </a:r>
            <a:r>
              <a:rPr lang="en-US" dirty="0"/>
              <a:t>0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dirty="0" smtClean="0"/>
              <a:t>) </a:t>
            </a:r>
          </a:p>
          <a:p>
            <a:r>
              <a:rPr lang="en-US" dirty="0" smtClean="0"/>
              <a:t>For wrong output - Change the </a:t>
            </a:r>
            <a:r>
              <a:rPr lang="en-US" dirty="0"/>
              <a:t>weights so that the neuron gets it right next </a:t>
            </a:r>
            <a:r>
              <a:rPr lang="en-US" dirty="0" smtClean="0"/>
              <a:t>time</a:t>
            </a:r>
          </a:p>
          <a:p>
            <a:r>
              <a:rPr lang="en-US" dirty="0"/>
              <a:t>There are </a:t>
            </a:r>
            <a:r>
              <a:rPr lang="en-US" i="1" dirty="0"/>
              <a:t>m </a:t>
            </a:r>
            <a:r>
              <a:rPr lang="en-US" dirty="0"/>
              <a:t>weights that </a:t>
            </a:r>
            <a:r>
              <a:rPr lang="en-US" dirty="0" smtClean="0"/>
              <a:t>are connected </a:t>
            </a:r>
            <a:r>
              <a:rPr lang="en-US" dirty="0"/>
              <a:t>to that neuron, one for each of the input nodes</a:t>
            </a:r>
            <a:r>
              <a:rPr lang="en-US" dirty="0" smtClean="0"/>
              <a:t>.</a:t>
            </a:r>
          </a:p>
          <a:p>
            <a:r>
              <a:rPr lang="en-US" dirty="0"/>
              <a:t>If we label the neuron that </a:t>
            </a:r>
            <a:r>
              <a:rPr lang="en-US" dirty="0" smtClean="0"/>
              <a:t>is wrong </a:t>
            </a:r>
            <a:r>
              <a:rPr lang="en-US" dirty="0"/>
              <a:t>as </a:t>
            </a:r>
            <a:r>
              <a:rPr lang="en-US" i="1" dirty="0"/>
              <a:t>k</a:t>
            </a:r>
            <a:r>
              <a:rPr lang="en-US" dirty="0"/>
              <a:t>, then the weights that we are interested in are </a:t>
            </a:r>
            <a:r>
              <a:rPr lang="en-US" i="1" dirty="0" err="1"/>
              <a:t>w</a:t>
            </a:r>
            <a:r>
              <a:rPr lang="en-US" i="1" baseline="-25000" dirty="0" err="1"/>
              <a:t>ik</a:t>
            </a:r>
            <a:r>
              <a:rPr lang="en-US" dirty="0"/>
              <a:t>, where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runs from 1 to </a:t>
            </a:r>
            <a:r>
              <a:rPr lang="en-US" i="1" dirty="0"/>
              <a:t>m</a:t>
            </a:r>
            <a:r>
              <a:rPr lang="en-US" dirty="0"/>
              <a:t>.</a:t>
            </a:r>
            <a:endParaRPr lang="en-US" dirty="0" smtClean="0"/>
          </a:p>
          <a:p>
            <a:endParaRPr lang="en-IN" dirty="0" smtClean="0"/>
          </a:p>
          <a:p>
            <a:endParaRPr lang="en-IN" dirty="0"/>
          </a:p>
          <a:p>
            <a:r>
              <a:rPr lang="en-US" dirty="0"/>
              <a:t>the new value of the weight is the old value </a:t>
            </a:r>
            <a:r>
              <a:rPr lang="en-US" dirty="0" smtClean="0"/>
              <a:t>plus this </a:t>
            </a:r>
            <a:r>
              <a:rPr lang="en-US" dirty="0"/>
              <a:t>value</a:t>
            </a:r>
            <a:r>
              <a:rPr lang="en-US" dirty="0" smtClean="0"/>
              <a:t>.</a:t>
            </a:r>
          </a:p>
          <a:p>
            <a:r>
              <a:rPr lang="en-US" dirty="0"/>
              <a:t>learning </a:t>
            </a:r>
            <a:r>
              <a:rPr lang="en-US" dirty="0" smtClean="0"/>
              <a:t>rate    </a:t>
            </a:r>
          </a:p>
          <a:p>
            <a:endParaRPr lang="en-IN" dirty="0" smtClean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82" y="3201490"/>
            <a:ext cx="2343150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07" y="4599345"/>
            <a:ext cx="2562225" cy="32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155" y="4221088"/>
            <a:ext cx="200053" cy="27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181" y="4991703"/>
            <a:ext cx="14954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2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Bias Input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480" y="990600"/>
            <a:ext cx="7304405" cy="51358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035" y="58420"/>
            <a:ext cx="9197340" cy="60680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dirty="0">
                <a:latin typeface="+mj-lt"/>
                <a:ea typeface="+mj-ea"/>
                <a:cs typeface="+mj-cs"/>
              </a:rPr>
              <a:t>Agenda</a:t>
            </a:r>
            <a:endParaRPr lang="en-AU" altLang="x-none" dirty="0">
              <a:latin typeface="+mj-lt"/>
              <a:ea typeface="+mj-ea"/>
              <a:cs typeface="+mj-cs"/>
            </a:endParaRPr>
          </a:p>
        </p:txBody>
      </p:sp>
      <p:sp>
        <p:nvSpPr>
          <p:cNvPr id="717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brain and the neuron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en-US" sz="2800" dirty="0" smtClean="0"/>
              <a:t>Neural networks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Perceptron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65" y="1772816"/>
            <a:ext cx="7467600" cy="3161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895" y="1700809"/>
            <a:ext cx="6505575" cy="3510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404664"/>
            <a:ext cx="7466330" cy="10953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568" y="1500039"/>
            <a:ext cx="7554595" cy="3827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Image result for a biological neuron comparing with neural networks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129506"/>
            <a:ext cx="80962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Evolution of Neural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13765"/>
            <a:ext cx="8229600" cy="45770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74663" y="158750"/>
            <a:ext cx="7959725" cy="5357813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IN" altLang="x-none" dirty="0"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endParaRPr sz="2400" dirty="0">
              <a:latin typeface="+mn-lt"/>
              <a:ea typeface="+mn-ea"/>
              <a:cs typeface="+mn-cs"/>
            </a:endParaRPr>
          </a:p>
          <a:p>
            <a:pPr lvl="0" eaLnBrk="1" hangingPunct="1">
              <a:lnSpc>
                <a:spcPct val="90000"/>
              </a:lnSpc>
              <a:defRPr/>
            </a:pPr>
            <a:r>
              <a:rPr lang="en-US" sz="2400" dirty="0"/>
              <a:t>The brain and the neuron</a:t>
            </a:r>
          </a:p>
          <a:p>
            <a:pPr lvl="0" eaLnBrk="1" hangingPunct="1">
              <a:lnSpc>
                <a:spcPct val="90000"/>
              </a:lnSpc>
              <a:defRPr/>
            </a:pPr>
            <a:r>
              <a:rPr lang="en-US" sz="2400" dirty="0"/>
              <a:t>Neural networks</a:t>
            </a:r>
          </a:p>
          <a:p>
            <a:pPr lvl="0" eaLnBrk="1" hangingPunct="1">
              <a:lnSpc>
                <a:spcPct val="90000"/>
              </a:lnSpc>
              <a:defRPr/>
            </a:pPr>
            <a:r>
              <a:rPr lang="en-US" sz="2400"/>
              <a:t>The </a:t>
            </a:r>
            <a:r>
              <a:rPr lang="en-US" sz="2400" smtClean="0"/>
              <a:t>Perceptron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5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 anchorCtr="0"/>
          <a:lstStyle/>
          <a:p>
            <a:pPr>
              <a:buClrTx/>
              <a:buSzTx/>
              <a:buFontTx/>
            </a:pPr>
            <a:r>
              <a:rPr lang="en-IN" altLang="x-none" sz="5400" b="1" dirty="0"/>
              <a:t>THANK YOU</a:t>
            </a:r>
          </a:p>
        </p:txBody>
      </p:sp>
      <p:sp>
        <p:nvSpPr>
          <p:cNvPr id="2" name="Title 5"/>
          <p:cNvSpPr>
            <a:spLocks noGrp="1"/>
          </p:cNvSpPr>
          <p:nvPr/>
        </p:nvSpPr>
        <p:spPr>
          <a:xfrm>
            <a:off x="755015" y="4220845"/>
            <a:ext cx="7772400" cy="14700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altLang="en-IN" sz="3200" b="1" dirty="0"/>
              <a:t>Courtsey : Stephen Marsland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" y="0"/>
            <a:ext cx="2522537" cy="148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7" name="Picture 51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481013"/>
            <a:ext cx="2384425" cy="1581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Picture 5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913" y="1271588"/>
            <a:ext cx="2376487" cy="1581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Picture 5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2852738"/>
            <a:ext cx="2938463" cy="1277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Picture 51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563" y="4113213"/>
            <a:ext cx="2401887" cy="1563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1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73238"/>
            <a:ext cx="5084763" cy="4392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Brain and the 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Brain </a:t>
            </a:r>
            <a:r>
              <a:rPr lang="en-IN" dirty="0"/>
              <a:t>is an impressively powerful and complicated system, the basic </a:t>
            </a:r>
            <a:r>
              <a:rPr lang="en-IN" dirty="0" smtClean="0"/>
              <a:t>building blocks </a:t>
            </a:r>
            <a:r>
              <a:rPr lang="en-IN" dirty="0"/>
              <a:t>that it is made up of are fairly simple and easy to </a:t>
            </a:r>
            <a:r>
              <a:rPr lang="en-IN" dirty="0" smtClean="0"/>
              <a:t>understand</a:t>
            </a:r>
          </a:p>
          <a:p>
            <a:r>
              <a:rPr lang="en-IN" dirty="0"/>
              <a:t>It deals with noisy and even inconsistent data, and produces answers that are </a:t>
            </a:r>
            <a:r>
              <a:rPr lang="en-IN" dirty="0" smtClean="0"/>
              <a:t>usually correct </a:t>
            </a:r>
            <a:r>
              <a:rPr lang="en-IN" dirty="0"/>
              <a:t>from very high dimensional data (such as images) very </a:t>
            </a:r>
            <a:r>
              <a:rPr lang="en-IN" dirty="0" smtClean="0"/>
              <a:t>quickly (1.5 kg). </a:t>
            </a:r>
          </a:p>
          <a:p>
            <a:r>
              <a:rPr lang="en-IN" dirty="0" smtClean="0"/>
              <a:t>It loses some </a:t>
            </a:r>
            <a:r>
              <a:rPr lang="en-IN" dirty="0"/>
              <a:t>parts of itself all the time (neurons die </a:t>
            </a:r>
            <a:r>
              <a:rPr lang="en-IN" dirty="0" smtClean="0"/>
              <a:t>as you </a:t>
            </a:r>
            <a:r>
              <a:rPr lang="en-IN" dirty="0"/>
              <a:t>age at impressive/depressing rates), but its performance does not degrade </a:t>
            </a:r>
            <a:r>
              <a:rPr lang="en-IN" dirty="0" smtClean="0"/>
              <a:t>appreciably (robust)</a:t>
            </a:r>
          </a:p>
          <a:p>
            <a:r>
              <a:rPr lang="en-IN" dirty="0" smtClean="0"/>
              <a:t>Processing units -nerve </a:t>
            </a:r>
            <a:r>
              <a:rPr lang="en-IN" dirty="0"/>
              <a:t>cells called </a:t>
            </a:r>
            <a:r>
              <a:rPr lang="en-IN" dirty="0" smtClean="0"/>
              <a:t>neurons </a:t>
            </a:r>
          </a:p>
          <a:p>
            <a:r>
              <a:rPr lang="en-IN" dirty="0" smtClean="0"/>
              <a:t>100 </a:t>
            </a:r>
            <a:r>
              <a:rPr lang="en-IN" dirty="0"/>
              <a:t>billion = </a:t>
            </a:r>
            <a:r>
              <a:rPr lang="en-IN" dirty="0" smtClean="0"/>
              <a:t>10</a:t>
            </a:r>
            <a:r>
              <a:rPr lang="en-IN" baseline="30000" dirty="0" smtClean="0"/>
              <a:t>11</a:t>
            </a:r>
            <a:r>
              <a:rPr lang="en-IN" baseline="30000" dirty="0"/>
              <a:t> </a:t>
            </a:r>
            <a:r>
              <a:rPr lang="en-IN" dirty="0" smtClean="0"/>
              <a:t>different types, </a:t>
            </a:r>
            <a:r>
              <a:rPr lang="en-IN" dirty="0"/>
              <a:t>100 </a:t>
            </a:r>
            <a:r>
              <a:rPr lang="en-IN" dirty="0" smtClean="0"/>
              <a:t>trillion synapses</a:t>
            </a:r>
          </a:p>
          <a:p>
            <a:r>
              <a:rPr lang="en-IN" dirty="0" smtClean="0"/>
              <a:t>General </a:t>
            </a:r>
            <a:r>
              <a:rPr lang="en-IN" dirty="0"/>
              <a:t>operation </a:t>
            </a:r>
            <a:r>
              <a:rPr lang="en-IN" dirty="0" smtClean="0"/>
              <a:t>– </a:t>
            </a:r>
            <a:r>
              <a:rPr lang="en-IN" dirty="0" smtClean="0">
                <a:solidFill>
                  <a:srgbClr val="FF0000"/>
                </a:solidFill>
              </a:rPr>
              <a:t>Transmitter chemicals </a:t>
            </a:r>
            <a:r>
              <a:rPr lang="en-IN" dirty="0"/>
              <a:t>within the fluid of the brain raise or lower the </a:t>
            </a:r>
            <a:r>
              <a:rPr lang="en-IN" dirty="0">
                <a:solidFill>
                  <a:srgbClr val="FF0000"/>
                </a:solidFill>
              </a:rPr>
              <a:t>electrical potential</a:t>
            </a:r>
            <a:r>
              <a:rPr lang="en-IN" dirty="0"/>
              <a:t> inside the </a:t>
            </a:r>
            <a:r>
              <a:rPr lang="en-IN" dirty="0" smtClean="0"/>
              <a:t>body of </a:t>
            </a:r>
            <a:r>
              <a:rPr lang="en-IN" dirty="0"/>
              <a:t>the </a:t>
            </a:r>
            <a:r>
              <a:rPr lang="en-IN" dirty="0" smtClean="0"/>
              <a:t>neuron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this </a:t>
            </a:r>
            <a:r>
              <a:rPr lang="en-IN" dirty="0">
                <a:solidFill>
                  <a:srgbClr val="FF0000"/>
                </a:solidFill>
              </a:rPr>
              <a:t>membrane potential </a:t>
            </a:r>
            <a:r>
              <a:rPr lang="en-IN" dirty="0"/>
              <a:t>reaches some threshold, the neuron spikes or fires</a:t>
            </a:r>
            <a:r>
              <a:rPr lang="en-IN" dirty="0" smtClean="0"/>
              <a:t>, and </a:t>
            </a:r>
            <a:r>
              <a:rPr lang="en-IN" dirty="0"/>
              <a:t>a pulse of fixed strength and duration is sent down the axon.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>
                <a:solidFill>
                  <a:srgbClr val="FF0000"/>
                </a:solidFill>
              </a:rPr>
              <a:t>axons</a:t>
            </a:r>
            <a:r>
              <a:rPr lang="en-IN" dirty="0"/>
              <a:t> divide (</a:t>
            </a:r>
            <a:r>
              <a:rPr lang="en-IN" dirty="0" err="1"/>
              <a:t>arborise</a:t>
            </a:r>
            <a:r>
              <a:rPr lang="en-IN" dirty="0" smtClean="0"/>
              <a:t>) into </a:t>
            </a:r>
            <a:r>
              <a:rPr lang="en-IN" dirty="0"/>
              <a:t>connections to many other neurons, connecting to each of these neurons in a </a:t>
            </a:r>
            <a:r>
              <a:rPr lang="en-IN" dirty="0">
                <a:solidFill>
                  <a:srgbClr val="FF0000"/>
                </a:solidFill>
              </a:rPr>
              <a:t>synapse</a:t>
            </a:r>
            <a:r>
              <a:rPr lang="en-IN" dirty="0" smtClean="0"/>
              <a:t>.</a:t>
            </a:r>
          </a:p>
          <a:p>
            <a:r>
              <a:rPr lang="en-IN" dirty="0"/>
              <a:t>After firing, the </a:t>
            </a:r>
            <a:r>
              <a:rPr lang="en-IN" dirty="0" smtClean="0"/>
              <a:t>neuron must </a:t>
            </a:r>
            <a:r>
              <a:rPr lang="en-IN" dirty="0"/>
              <a:t>wait for some time to recover its energy (</a:t>
            </a:r>
            <a:r>
              <a:rPr lang="en-IN" dirty="0">
                <a:solidFill>
                  <a:srgbClr val="FF0000"/>
                </a:solidFill>
              </a:rPr>
              <a:t>the refractory period</a:t>
            </a:r>
            <a:r>
              <a:rPr lang="en-IN" dirty="0"/>
              <a:t>) before it can fire </a:t>
            </a:r>
            <a:r>
              <a:rPr lang="en-IN" dirty="0" smtClean="0"/>
              <a:t>again</a:t>
            </a:r>
          </a:p>
          <a:p>
            <a:r>
              <a:rPr lang="en-IN" dirty="0" smtClean="0"/>
              <a:t>Each neuron – processor -&gt; use to model human intelligence inside a computer</a:t>
            </a:r>
          </a:p>
          <a:p>
            <a:r>
              <a:rPr lang="en-US" dirty="0" smtClean="0"/>
              <a:t>Learning occurs - principal </a:t>
            </a:r>
            <a:r>
              <a:rPr lang="en-US" dirty="0"/>
              <a:t>concept is plasticity: modifying the strength of synaptic </a:t>
            </a:r>
            <a:r>
              <a:rPr lang="en-US" dirty="0" smtClean="0"/>
              <a:t>connections between </a:t>
            </a:r>
            <a:r>
              <a:rPr lang="en-US" dirty="0"/>
              <a:t>neurons, and creating new connections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42"/>
            <a:ext cx="8229600" cy="639762"/>
          </a:xfrm>
        </p:spPr>
        <p:txBody>
          <a:bodyPr/>
          <a:lstStyle/>
          <a:p>
            <a:r>
              <a:rPr lang="en-IN" dirty="0" smtClean="0"/>
              <a:t>Hebb’s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760640"/>
          </a:xfrm>
        </p:spPr>
        <p:txBody>
          <a:bodyPr/>
          <a:lstStyle/>
          <a:p>
            <a:r>
              <a:rPr lang="en-US" dirty="0"/>
              <a:t>Hebb’s rule says that the changes in the strength of synaptic connections are </a:t>
            </a:r>
            <a:r>
              <a:rPr lang="en-US" dirty="0" smtClean="0"/>
              <a:t>proportional to </a:t>
            </a:r>
            <a:r>
              <a:rPr lang="en-US" dirty="0"/>
              <a:t>the correlation in the firing of the two connecting neurons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two </a:t>
            </a:r>
            <a:r>
              <a:rPr lang="en-US" dirty="0"/>
              <a:t>neurons </a:t>
            </a:r>
            <a:r>
              <a:rPr lang="en-US" dirty="0" smtClean="0"/>
              <a:t>consistently fire </a:t>
            </a:r>
            <a:r>
              <a:rPr lang="en-US" dirty="0"/>
              <a:t>simultaneously, then any connection between them will change in strength, becoming</a:t>
            </a:r>
          </a:p>
          <a:p>
            <a:r>
              <a:rPr lang="en-US" dirty="0"/>
              <a:t>stronger.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if the two neurons never fire simultaneously, the connection </a:t>
            </a:r>
            <a:r>
              <a:rPr lang="en-US" dirty="0" smtClean="0"/>
              <a:t>between them </a:t>
            </a:r>
            <a:r>
              <a:rPr lang="en-US" dirty="0"/>
              <a:t>will die away.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idea is that if two neurons both respond to something, then </a:t>
            </a:r>
            <a:r>
              <a:rPr lang="en-US" dirty="0" smtClean="0">
                <a:solidFill>
                  <a:srgbClr val="FF0000"/>
                </a:solidFill>
              </a:rPr>
              <a:t>they should </a:t>
            </a:r>
            <a:r>
              <a:rPr lang="en-US" dirty="0">
                <a:solidFill>
                  <a:srgbClr val="FF0000"/>
                </a:solidFill>
              </a:rPr>
              <a:t>be </a:t>
            </a:r>
            <a:r>
              <a:rPr lang="en-US" dirty="0" smtClean="0">
                <a:solidFill>
                  <a:srgbClr val="FF0000"/>
                </a:solidFill>
              </a:rPr>
              <a:t>connected</a:t>
            </a:r>
            <a:endParaRPr lang="en-US" dirty="0" smtClean="0"/>
          </a:p>
          <a:p>
            <a:r>
              <a:rPr lang="en-IN" dirty="0" smtClean="0"/>
              <a:t>Example :</a:t>
            </a:r>
            <a:r>
              <a:rPr lang="en-US" dirty="0" err="1" smtClean="0"/>
              <a:t>recognising</a:t>
            </a:r>
            <a:r>
              <a:rPr lang="en-US" dirty="0" smtClean="0"/>
              <a:t> </a:t>
            </a:r>
            <a:r>
              <a:rPr lang="en-US" dirty="0"/>
              <a:t>your </a:t>
            </a:r>
            <a:r>
              <a:rPr lang="en-US" dirty="0" smtClean="0"/>
              <a:t>grandmother – face, chocolate (happiness), Pavlov- class conditioning to train his dogs</a:t>
            </a:r>
          </a:p>
          <a:p>
            <a:r>
              <a:rPr lang="en-US" dirty="0"/>
              <a:t>I</a:t>
            </a:r>
            <a:r>
              <a:rPr lang="en-US" dirty="0" smtClean="0"/>
              <a:t>dea </a:t>
            </a:r>
            <a:r>
              <a:rPr lang="en-US" dirty="0"/>
              <a:t>that synaptic connections between neurons and</a:t>
            </a:r>
          </a:p>
          <a:p>
            <a:r>
              <a:rPr lang="en-US" dirty="0"/>
              <a:t>assemblies of neurons can be formed when they fire together and can become stronger. </a:t>
            </a:r>
            <a:r>
              <a:rPr lang="en-US" dirty="0" smtClean="0"/>
              <a:t>It is </a:t>
            </a:r>
            <a:r>
              <a:rPr lang="en-US" dirty="0"/>
              <a:t>also known as </a:t>
            </a:r>
            <a:r>
              <a:rPr lang="en-US" dirty="0">
                <a:solidFill>
                  <a:srgbClr val="FF0000"/>
                </a:solidFill>
              </a:rPr>
              <a:t>long-term potentiation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neural </a:t>
            </a:r>
            <a:r>
              <a:rPr lang="en-US" dirty="0" smtClean="0">
                <a:solidFill>
                  <a:srgbClr val="FF0000"/>
                </a:solidFill>
              </a:rPr>
              <a:t>plasticity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McCulloch and Pitts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042792" cy="5246711"/>
          </a:xfrm>
        </p:spPr>
        <p:txBody>
          <a:bodyPr/>
          <a:lstStyle/>
          <a:p>
            <a:pPr algn="just"/>
            <a:r>
              <a:rPr lang="en-US" sz="1800" dirty="0"/>
              <a:t>Studying neurons isn’t actually that easy</a:t>
            </a:r>
            <a:r>
              <a:rPr lang="en-US" sz="1800" dirty="0" smtClean="0"/>
              <a:t>.</a:t>
            </a:r>
          </a:p>
          <a:p>
            <a:pPr algn="just"/>
            <a:r>
              <a:rPr lang="en-US" sz="1800" dirty="0"/>
              <a:t>Hodgkin and Huxley (</a:t>
            </a:r>
            <a:r>
              <a:rPr lang="en-US" sz="1800" dirty="0" smtClean="0"/>
              <a:t>1952) - differential </a:t>
            </a:r>
            <a:r>
              <a:rPr lang="en-US" sz="1800" dirty="0"/>
              <a:t>equations that compute the membrane </a:t>
            </a:r>
            <a:r>
              <a:rPr lang="en-US" sz="1800" dirty="0" smtClean="0"/>
              <a:t>potential of giant squid based </a:t>
            </a:r>
            <a:r>
              <a:rPr lang="en-US" sz="1800" dirty="0"/>
              <a:t>on various chemical concentrations, something that earned them a Nobel </a:t>
            </a:r>
            <a:r>
              <a:rPr lang="en-US" sz="1800" dirty="0" smtClean="0"/>
              <a:t>prize</a:t>
            </a:r>
            <a:r>
              <a:rPr lang="en-US" sz="1800" dirty="0"/>
              <a:t> </a:t>
            </a:r>
            <a:r>
              <a:rPr lang="en-US" sz="1800" dirty="0" smtClean="0"/>
              <a:t>in </a:t>
            </a:r>
            <a:r>
              <a:rPr lang="en-US" sz="1800" dirty="0"/>
              <a:t>Physiology or Medicine ‘</a:t>
            </a:r>
            <a:r>
              <a:rPr lang="en-US" sz="1800" dirty="0">
                <a:solidFill>
                  <a:srgbClr val="FF0000"/>
                </a:solidFill>
              </a:rPr>
              <a:t>for their discoveries concerning the ionic mechanisms involved in excitation and inhibition in the peripheral and central portions of the nerve cell membrane</a:t>
            </a:r>
            <a:r>
              <a:rPr lang="en-US" sz="1800" dirty="0"/>
              <a:t>’ </a:t>
            </a:r>
          </a:p>
        </p:txBody>
      </p:sp>
      <p:pic>
        <p:nvPicPr>
          <p:cNvPr id="5122" name="Picture 2" descr="An external file that holds a picture, illustration, etc.&#10;Object name is tjp0590-2571-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064" y="1129505"/>
            <a:ext cx="457200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08436"/>
            <a:ext cx="9144000" cy="4254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61040" cy="1912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52700" y="3789045"/>
            <a:ext cx="4038600" cy="19685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9115" y="260350"/>
            <a:ext cx="8366760" cy="3574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1041</Words>
  <Application>Microsoft Office PowerPoint</Application>
  <PresentationFormat>On-screen Show (4:3)</PresentationFormat>
  <Paragraphs>98</Paragraphs>
  <Slides>27</Slides>
  <Notes>3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SimSun</vt:lpstr>
      <vt:lpstr>Arial</vt:lpstr>
      <vt:lpstr>Arial Black</vt:lpstr>
      <vt:lpstr>Times New Roman</vt:lpstr>
      <vt:lpstr>Verdana</vt:lpstr>
      <vt:lpstr>Wingdings</vt:lpstr>
      <vt:lpstr>1_Default Design</vt:lpstr>
      <vt:lpstr>2_Default Design</vt:lpstr>
      <vt:lpstr>PowerPoint Presentation</vt:lpstr>
      <vt:lpstr>Agenda</vt:lpstr>
      <vt:lpstr>PowerPoint Presentation</vt:lpstr>
      <vt:lpstr>The Brain and the Neuron</vt:lpstr>
      <vt:lpstr>PowerPoint Presentation</vt:lpstr>
      <vt:lpstr>Hebb’s Rule</vt:lpstr>
      <vt:lpstr>McCulloch and Pitts Neurons</vt:lpstr>
      <vt:lpstr>PowerPoint Presentation</vt:lpstr>
      <vt:lpstr>PowerPoint Presentation</vt:lpstr>
      <vt:lpstr>PowerPoint Presentation</vt:lpstr>
      <vt:lpstr>PowerPoint Presentation</vt:lpstr>
      <vt:lpstr>Limitations</vt:lpstr>
      <vt:lpstr>PowerPoint Presentation</vt:lpstr>
      <vt:lpstr>PowerPoint Presentation</vt:lpstr>
      <vt:lpstr>Neural Networks</vt:lpstr>
      <vt:lpstr>Perceptron</vt:lpstr>
      <vt:lpstr>PowerPoint Presentation</vt:lpstr>
      <vt:lpstr>Bias Input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 of Neural Network</vt:lpstr>
      <vt:lpstr>PowerPoint Presentation</vt:lpstr>
      <vt:lpstr>Summary</vt:lpstr>
      <vt:lpstr>THANK YOU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Foundation</dc:title>
  <dc:subject>Computer Networks</dc:subject>
  <dc:creator>Larry L. Peterson and Bruce S. Davie</dc:creator>
  <cp:lastModifiedBy>Admin</cp:lastModifiedBy>
  <cp:revision>598</cp:revision>
  <dcterms:created xsi:type="dcterms:W3CDTF">2008-07-27T22:34:00Z</dcterms:created>
  <dcterms:modified xsi:type="dcterms:W3CDTF">2021-02-12T08:17:40Z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1033-11.2.0.9984</vt:lpwstr>
  </property>
</Properties>
</file>